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2"/>
  </p:notesMasterIdLst>
  <p:handoutMasterIdLst>
    <p:handoutMasterId r:id="rId23"/>
  </p:handoutMasterIdLst>
  <p:sldIdLst>
    <p:sldId id="256" r:id="rId10"/>
    <p:sldId id="266" r:id="rId11"/>
    <p:sldId id="267" r:id="rId12"/>
    <p:sldId id="257" r:id="rId13"/>
    <p:sldId id="259" r:id="rId14"/>
    <p:sldId id="261" r:id="rId15"/>
    <p:sldId id="268" r:id="rId16"/>
    <p:sldId id="271" r:id="rId17"/>
    <p:sldId id="270" r:id="rId18"/>
    <p:sldId id="262" r:id="rId19"/>
    <p:sldId id="269" r:id="rId20"/>
    <p:sldId id="25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50000" autoAdjust="0"/>
  </p:normalViewPr>
  <p:slideViewPr>
    <p:cSldViewPr snapToGrid="0">
      <p:cViewPr varScale="1">
        <p:scale>
          <a:sx n="115" d="100"/>
          <a:sy n="115" d="100"/>
        </p:scale>
        <p:origin x="7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hfu7@stevens.edu" TargetMode="External"/><Relationship Id="rId2" Type="http://schemas.openxmlformats.org/officeDocument/2006/relationships/hyperlink" Target="https://github.com/huanghaotian1992/FE800_Group_Project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huanghaotian1992.shinyapps.io/app_stock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Hans" dirty="0"/>
              <a:t>FE800</a:t>
            </a:r>
          </a:p>
          <a:p>
            <a:r>
              <a:rPr lang="en-US" altLang="zh-Hans" dirty="0"/>
              <a:t>Spring</a:t>
            </a:r>
            <a:r>
              <a:rPr lang="zh-Hans" altLang="en-US" dirty="0"/>
              <a:t> </a:t>
            </a:r>
            <a:r>
              <a:rPr lang="en-US" altLang="zh-Hans" dirty="0"/>
              <a:t>2018</a:t>
            </a:r>
          </a:p>
          <a:p>
            <a:r>
              <a:rPr lang="en-US" altLang="zh-Hans" dirty="0"/>
              <a:t>3/1/2018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Hans" dirty="0"/>
              <a:t>Financial</a:t>
            </a:r>
            <a:r>
              <a:rPr lang="zh-Hans" altLang="en-US" dirty="0"/>
              <a:t> </a:t>
            </a:r>
            <a:r>
              <a:rPr lang="en-US" altLang="zh-Hans" dirty="0"/>
              <a:t>Risk</a:t>
            </a:r>
            <a:r>
              <a:rPr lang="zh-Hans" altLang="en-US" dirty="0"/>
              <a:t> </a:t>
            </a:r>
            <a:r>
              <a:rPr lang="en-US" altLang="zh-Hans" dirty="0"/>
              <a:t>Modeling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Deep</a:t>
            </a:r>
            <a:r>
              <a:rPr lang="zh-Hans" altLang="en-US" dirty="0"/>
              <a:t> </a:t>
            </a:r>
            <a:r>
              <a:rPr lang="en-US" altLang="zh-Hans" dirty="0"/>
              <a:t>Learning</a:t>
            </a:r>
          </a:p>
          <a:p>
            <a:r>
              <a:rPr lang="en-US" altLang="zh-Hans" sz="1600" dirty="0"/>
              <a:t>Phase</a:t>
            </a:r>
            <a:r>
              <a:rPr lang="zh-Hans" altLang="en-US" sz="1600" dirty="0"/>
              <a:t> </a:t>
            </a:r>
            <a:r>
              <a:rPr lang="en-US" altLang="zh-Hans" sz="1600" dirty="0"/>
              <a:t>I</a:t>
            </a:r>
            <a:r>
              <a:rPr lang="zh-Hans" altLang="en-US" sz="1600" dirty="0"/>
              <a:t> </a:t>
            </a:r>
            <a:r>
              <a:rPr lang="en-US" altLang="zh-Hans" sz="1600" dirty="0"/>
              <a:t>Presentation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5889" y="4627083"/>
            <a:ext cx="3845138" cy="1527655"/>
          </a:xfrm>
        </p:spPr>
        <p:txBody>
          <a:bodyPr/>
          <a:lstStyle/>
          <a:p>
            <a:r>
              <a:rPr lang="en-US" altLang="zh-Hans" dirty="0"/>
              <a:t>Team</a:t>
            </a:r>
            <a:r>
              <a:rPr lang="zh-Hans" altLang="en-US" dirty="0"/>
              <a:t> </a:t>
            </a:r>
            <a:r>
              <a:rPr lang="en-US" altLang="zh-Hans" dirty="0"/>
              <a:t>VIXXX</a:t>
            </a:r>
            <a:r>
              <a:rPr lang="zh-Hans" altLang="en-US" dirty="0"/>
              <a:t> </a:t>
            </a:r>
            <a:r>
              <a:rPr lang="en-US" altLang="zh-Hans" dirty="0"/>
              <a:t>(Group</a:t>
            </a:r>
            <a:r>
              <a:rPr lang="zh-Hans" altLang="en-US" dirty="0"/>
              <a:t> </a:t>
            </a:r>
            <a:r>
              <a:rPr lang="en-US" altLang="zh-Hans" dirty="0"/>
              <a:t>7)</a:t>
            </a:r>
          </a:p>
          <a:p>
            <a:r>
              <a:rPr lang="en-US" altLang="zh-Hans" dirty="0"/>
              <a:t>Advisor:</a:t>
            </a:r>
            <a:r>
              <a:rPr lang="zh-Hans" altLang="en-US" dirty="0"/>
              <a:t> </a:t>
            </a:r>
            <a:r>
              <a:rPr lang="en-US" altLang="zh-Hans" dirty="0"/>
              <a:t>Dr.</a:t>
            </a:r>
            <a:r>
              <a:rPr lang="zh-Hans" altLang="en-US" dirty="0"/>
              <a:t> </a:t>
            </a:r>
            <a:r>
              <a:rPr lang="en-US" altLang="zh-Hans" dirty="0" err="1"/>
              <a:t>Khaldoun</a:t>
            </a:r>
            <a:r>
              <a:rPr lang="zh-Hans" altLang="en-US" dirty="0"/>
              <a:t> </a:t>
            </a:r>
            <a:r>
              <a:rPr lang="en-US" altLang="zh-Hans" dirty="0" err="1"/>
              <a:t>Khashanah</a:t>
            </a:r>
            <a:endParaRPr lang="en-US" altLang="zh-Hans" dirty="0"/>
          </a:p>
          <a:p>
            <a:r>
              <a:rPr lang="en-US" altLang="zh-Hans" dirty="0" err="1"/>
              <a:t>Jiaji</a:t>
            </a:r>
            <a:r>
              <a:rPr lang="zh-Hans" altLang="en-US" dirty="0"/>
              <a:t> </a:t>
            </a:r>
            <a:r>
              <a:rPr lang="en-US" altLang="zh-Hans" dirty="0"/>
              <a:t>Dai</a:t>
            </a:r>
          </a:p>
          <a:p>
            <a:r>
              <a:rPr lang="en-US" altLang="zh-Hans" dirty="0" err="1"/>
              <a:t>Shuda</a:t>
            </a:r>
            <a:r>
              <a:rPr lang="zh-Hans" altLang="en-US" dirty="0"/>
              <a:t> </a:t>
            </a:r>
            <a:r>
              <a:rPr lang="en-US" altLang="zh-Hans" dirty="0"/>
              <a:t>Wang</a:t>
            </a:r>
          </a:p>
          <a:p>
            <a:r>
              <a:rPr lang="en-US" altLang="zh-Hans" dirty="0"/>
              <a:t>Huanghaotian</a:t>
            </a:r>
            <a:r>
              <a:rPr lang="zh-Hans" altLang="en-US" dirty="0"/>
              <a:t> </a:t>
            </a:r>
            <a:r>
              <a:rPr lang="en-US" altLang="zh-Hans" dirty="0"/>
              <a:t>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Hans" dirty="0"/>
              <a:t>More literature review on volatility forecasting and neural networks</a:t>
            </a:r>
          </a:p>
          <a:p>
            <a:r>
              <a:rPr lang="en-US" altLang="zh-Hans" dirty="0"/>
              <a:t>More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acquisition</a:t>
            </a:r>
            <a:r>
              <a:rPr lang="zh-Hans" altLang="en-US" dirty="0"/>
              <a:t> </a:t>
            </a:r>
            <a:endParaRPr lang="en-US" altLang="zh-Hans" dirty="0"/>
          </a:p>
          <a:p>
            <a:r>
              <a:rPr lang="en-US" altLang="zh-Hans" dirty="0"/>
              <a:t>GARCH</a:t>
            </a:r>
            <a:r>
              <a:rPr lang="zh-Hans" altLang="en-US" dirty="0"/>
              <a:t> </a:t>
            </a:r>
            <a:r>
              <a:rPr lang="en-US" altLang="zh-Hans" dirty="0"/>
              <a:t>Model</a:t>
            </a:r>
            <a:r>
              <a:rPr lang="zh-Hans" altLang="en-US" dirty="0"/>
              <a:t> </a:t>
            </a:r>
            <a:r>
              <a:rPr lang="en-US" altLang="zh-Hans" dirty="0"/>
              <a:t>cont’d</a:t>
            </a:r>
          </a:p>
          <a:p>
            <a:r>
              <a:rPr lang="en-US" altLang="zh-Hans" dirty="0"/>
              <a:t>Basic neural network model </a:t>
            </a:r>
          </a:p>
          <a:p>
            <a:r>
              <a:rPr lang="en-US" altLang="zh-Hans" dirty="0"/>
              <a:t>Platform: R and Python</a:t>
            </a:r>
          </a:p>
          <a:p>
            <a:endParaRPr lang="en-US" altLang="zh-Hans" dirty="0"/>
          </a:p>
          <a:p>
            <a:endParaRPr lang="en-US" altLang="zh-Hans" dirty="0"/>
          </a:p>
          <a:p>
            <a:endParaRPr lang="en-US" altLang="zh-Han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Next</a:t>
            </a:r>
            <a:r>
              <a:rPr lang="zh-Hans" altLang="en-US" dirty="0"/>
              <a:t> </a:t>
            </a:r>
            <a:r>
              <a:rPr lang="en-US" altLang="zh-Hans" dirty="0"/>
              <a:t>Step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Hans" dirty="0"/>
              <a:t>Comparing</a:t>
            </a:r>
            <a:r>
              <a:rPr lang="zh-Hans" altLang="en-US" dirty="0"/>
              <a:t> </a:t>
            </a:r>
            <a:r>
              <a:rPr lang="en-US" altLang="zh-Hans" dirty="0"/>
              <a:t>Neural</a:t>
            </a:r>
            <a:r>
              <a:rPr lang="zh-Hans" altLang="en-US" dirty="0"/>
              <a:t> </a:t>
            </a:r>
            <a:r>
              <a:rPr lang="en-US" altLang="zh-Hans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other</a:t>
            </a:r>
            <a:r>
              <a:rPr lang="zh-Hans" altLang="en-US" dirty="0"/>
              <a:t> </a:t>
            </a:r>
            <a:r>
              <a:rPr lang="en-US" altLang="zh-Hans" dirty="0"/>
              <a:t>popular</a:t>
            </a:r>
            <a:r>
              <a:rPr lang="zh-Hans" altLang="en-US" dirty="0"/>
              <a:t> </a:t>
            </a:r>
            <a:r>
              <a:rPr lang="en-US" altLang="zh-Hans" dirty="0"/>
              <a:t>alternatives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D0023-EC98-B342-8551-A3F841050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01" y="2965161"/>
            <a:ext cx="3893173" cy="30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6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2A1EE-270D-B64F-9415-E52A9E37A4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7B2F1-4ACA-354B-9F65-98DA2018C2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Hans" dirty="0"/>
              <a:t>3/8/2018:</a:t>
            </a:r>
            <a:r>
              <a:rPr lang="zh-Hans" altLang="en-US" dirty="0"/>
              <a:t> </a:t>
            </a:r>
            <a:r>
              <a:rPr lang="en-US" altLang="zh-Hans" dirty="0"/>
              <a:t>GARCH</a:t>
            </a:r>
            <a:r>
              <a:rPr lang="zh-Hans" altLang="en-US" dirty="0"/>
              <a:t> </a:t>
            </a:r>
            <a:r>
              <a:rPr lang="en-US" altLang="zh-Hans" dirty="0"/>
              <a:t>Final</a:t>
            </a:r>
            <a:r>
              <a:rPr lang="zh-Hans" altLang="en-US" dirty="0"/>
              <a:t> </a:t>
            </a:r>
            <a:r>
              <a:rPr lang="en-US" altLang="zh-Hans" dirty="0"/>
              <a:t>Result</a:t>
            </a:r>
          </a:p>
          <a:p>
            <a:r>
              <a:rPr lang="en-US" altLang="zh-Hans" dirty="0"/>
              <a:t>3/22/2018:</a:t>
            </a:r>
            <a:r>
              <a:rPr lang="zh-Hans" altLang="en-US" dirty="0"/>
              <a:t> </a:t>
            </a:r>
            <a:r>
              <a:rPr lang="en-US" altLang="zh-Hans" dirty="0"/>
              <a:t>Neural</a:t>
            </a:r>
            <a:r>
              <a:rPr lang="zh-Hans" altLang="en-US" dirty="0"/>
              <a:t> </a:t>
            </a:r>
            <a:r>
              <a:rPr lang="en-US" altLang="zh-Hans" dirty="0"/>
              <a:t>networks</a:t>
            </a:r>
            <a:r>
              <a:rPr lang="zh-Hans" altLang="en-US" dirty="0"/>
              <a:t> </a:t>
            </a:r>
            <a:r>
              <a:rPr lang="en-US" altLang="zh-Hans" dirty="0"/>
              <a:t>shakedown</a:t>
            </a:r>
          </a:p>
          <a:p>
            <a:r>
              <a:rPr lang="en-US" altLang="zh-Hans" dirty="0"/>
              <a:t>3/29/2018:</a:t>
            </a:r>
            <a:r>
              <a:rPr lang="zh-Hans" altLang="en-US" dirty="0"/>
              <a:t> </a:t>
            </a:r>
            <a:r>
              <a:rPr lang="en-US" altLang="zh-Hans" dirty="0"/>
              <a:t>Neural</a:t>
            </a:r>
            <a:r>
              <a:rPr lang="zh-Hans" altLang="en-US" dirty="0"/>
              <a:t> </a:t>
            </a:r>
            <a:r>
              <a:rPr lang="en-US" altLang="zh-Hans" dirty="0"/>
              <a:t>networks</a:t>
            </a:r>
            <a:r>
              <a:rPr lang="zh-Hans" altLang="en-US" dirty="0"/>
              <a:t> </a:t>
            </a:r>
            <a:r>
              <a:rPr lang="en-US" altLang="zh-Hans" dirty="0"/>
              <a:t>Test</a:t>
            </a:r>
            <a:r>
              <a:rPr lang="zh-Hans" altLang="en-US" dirty="0"/>
              <a:t> </a:t>
            </a:r>
            <a:r>
              <a:rPr lang="en-US" altLang="zh-Hans" dirty="0"/>
              <a:t>&amp;</a:t>
            </a:r>
            <a:r>
              <a:rPr lang="zh-Hans" altLang="en-US" dirty="0"/>
              <a:t> </a:t>
            </a:r>
            <a:r>
              <a:rPr lang="en-US" altLang="zh-Hans" dirty="0"/>
              <a:t>Tune</a:t>
            </a:r>
          </a:p>
          <a:p>
            <a:r>
              <a:rPr lang="en-US" altLang="zh-Hans" dirty="0"/>
              <a:t>4/5/2018</a:t>
            </a:r>
            <a:r>
              <a:rPr lang="zh-Hans" altLang="en-US" dirty="0"/>
              <a:t> </a:t>
            </a:r>
            <a:r>
              <a:rPr lang="en-US" altLang="zh-Hans" dirty="0"/>
              <a:t>&amp;</a:t>
            </a:r>
            <a:r>
              <a:rPr lang="zh-Hans" altLang="en-US" dirty="0"/>
              <a:t> </a:t>
            </a:r>
            <a:r>
              <a:rPr lang="en-US" altLang="zh-Hans" dirty="0"/>
              <a:t>4/12/2018:</a:t>
            </a:r>
            <a:r>
              <a:rPr lang="zh-Hans" altLang="en-US" dirty="0"/>
              <a:t> </a:t>
            </a:r>
            <a:r>
              <a:rPr lang="en-US" altLang="zh-Hans" dirty="0"/>
              <a:t>Further</a:t>
            </a:r>
            <a:r>
              <a:rPr lang="zh-Hans" altLang="en-US" dirty="0"/>
              <a:t> </a:t>
            </a:r>
            <a:r>
              <a:rPr lang="en-US" altLang="zh-Hans" dirty="0"/>
              <a:t>application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corresponding</a:t>
            </a:r>
            <a:r>
              <a:rPr lang="zh-Hans" altLang="en-US" dirty="0"/>
              <a:t> </a:t>
            </a:r>
            <a:r>
              <a:rPr lang="en-US" altLang="zh-Hans" dirty="0"/>
              <a:t>options</a:t>
            </a:r>
            <a:r>
              <a:rPr lang="zh-Hans" altLang="en-US" dirty="0"/>
              <a:t> </a:t>
            </a:r>
            <a:r>
              <a:rPr lang="en-US" altLang="zh-Hans" dirty="0"/>
              <a:t>chains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Hans" dirty="0" err="1"/>
              <a:t>Jiaji</a:t>
            </a:r>
            <a:r>
              <a:rPr lang="zh-Hans" altLang="en-US" dirty="0"/>
              <a:t> </a:t>
            </a:r>
            <a:r>
              <a:rPr lang="en-US" altLang="zh-Hans" dirty="0"/>
              <a:t>Dai:</a:t>
            </a:r>
            <a:r>
              <a:rPr lang="zh-Hans" altLang="en-US" dirty="0"/>
              <a:t> </a:t>
            </a:r>
            <a:r>
              <a:rPr lang="en-US" altLang="zh-Hans" dirty="0"/>
              <a:t>GARCH</a:t>
            </a:r>
            <a:r>
              <a:rPr lang="zh-Hans" altLang="en-US" dirty="0"/>
              <a:t> </a:t>
            </a:r>
            <a:r>
              <a:rPr lang="en-US" altLang="zh-Hans" dirty="0"/>
              <a:t>Models</a:t>
            </a:r>
          </a:p>
          <a:p>
            <a:r>
              <a:rPr lang="en-US" altLang="zh-Hans" dirty="0" err="1"/>
              <a:t>Shuda</a:t>
            </a:r>
            <a:r>
              <a:rPr lang="zh-Hans" altLang="en-US" dirty="0"/>
              <a:t> </a:t>
            </a:r>
            <a:r>
              <a:rPr lang="en-US" altLang="zh-Hans" dirty="0"/>
              <a:t>Wang: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Coordination</a:t>
            </a:r>
          </a:p>
          <a:p>
            <a:r>
              <a:rPr lang="en-US" altLang="zh-Hans" dirty="0"/>
              <a:t>Huanghaotian</a:t>
            </a:r>
            <a:r>
              <a:rPr lang="zh-Hans" altLang="en-US" dirty="0"/>
              <a:t> </a:t>
            </a:r>
            <a:r>
              <a:rPr lang="en-US" altLang="zh-Hans" dirty="0"/>
              <a:t>Fu:</a:t>
            </a:r>
            <a:r>
              <a:rPr lang="zh-Hans" altLang="en-US" dirty="0"/>
              <a:t> </a:t>
            </a:r>
            <a:r>
              <a:rPr lang="en-US" altLang="zh-Hans" dirty="0"/>
              <a:t>Neural</a:t>
            </a:r>
            <a:r>
              <a:rPr lang="zh-Hans" altLang="en-US" dirty="0"/>
              <a:t> </a:t>
            </a:r>
            <a:r>
              <a:rPr lang="en-US" altLang="zh-Hans" dirty="0"/>
              <a:t>Networks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0B07F1-E5C9-AD42-83DD-17B0E86E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Key</a:t>
            </a:r>
            <a:r>
              <a:rPr lang="zh-Hans" altLang="en-US" dirty="0"/>
              <a:t> </a:t>
            </a:r>
            <a:r>
              <a:rPr lang="en-US" altLang="zh-Hans" dirty="0"/>
              <a:t>Milestones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7C5F04-C138-184F-8B09-5CFD56B70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78D56A-CA5E-C84D-8126-44FDB5892E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5AE6A-E3A9-4D4B-A150-AD3C2C40F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53" y="2689353"/>
            <a:ext cx="4042421" cy="33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6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VIXXX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/huanghaotian1992/FE800_Group_Project</a:t>
            </a:r>
            <a:endParaRPr lang="en-US" dirty="0"/>
          </a:p>
          <a:p>
            <a:r>
              <a:rPr lang="en-US" dirty="0">
                <a:hlinkClick r:id="rId3"/>
              </a:rPr>
              <a:t>hfu7@stevens.edu</a:t>
            </a:r>
            <a:r>
              <a:rPr lang="en-US" dirty="0"/>
              <a:t>  </a:t>
            </a:r>
          </a:p>
          <a:p>
            <a:r>
              <a:rPr lang="en-US" dirty="0"/>
              <a:t>917-903-9788         </a:t>
            </a:r>
            <a:r>
              <a:rPr lang="en-US" dirty="0" err="1"/>
              <a:t>wechat</a:t>
            </a:r>
            <a:r>
              <a:rPr lang="en-US" dirty="0"/>
              <a:t>: hwf5041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88595-1C87-3E4B-AE0D-3FAA213B0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331963"/>
            <a:ext cx="1180519" cy="15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FC370-E853-844D-ABDB-7862AA6362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44A43-2D8C-EF46-A07D-E98571EB1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22B4D2-EFA4-6242-A858-7E341C3D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1960C-56C6-2242-AF11-2BD0A6266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8691562" cy="811680"/>
          </a:xfrm>
        </p:spPr>
        <p:txBody>
          <a:bodyPr/>
          <a:lstStyle/>
          <a:p>
            <a:r>
              <a:rPr lang="en-US" dirty="0"/>
              <a:t>“A pullback for this Teflon stock market could come like a thief in the night”</a:t>
            </a:r>
          </a:p>
          <a:p>
            <a:pPr algn="r"/>
            <a:r>
              <a:rPr lang="en-US" dirty="0"/>
              <a:t>--- Robert Shiller, 1/23/2018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25DF4E-7A14-0640-870D-06A581BF18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BCB91A-6FAD-224D-9E16-59C16DE08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709351"/>
            <a:ext cx="6156175" cy="43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2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98FFAC-6BB3-184D-A8C3-2D74DA5DA8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56A4F-F41F-E94C-8BF3-4D7236938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562DAA-30D5-154D-8513-8055F515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2658A-9C3A-C646-83F5-E321275583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006102"/>
            <a:ext cx="8691562" cy="658567"/>
          </a:xfrm>
        </p:spPr>
        <p:txBody>
          <a:bodyPr/>
          <a:lstStyle/>
          <a:p>
            <a:r>
              <a:rPr lang="en-US" altLang="zh-Hans" dirty="0"/>
              <a:t>Comparing</a:t>
            </a:r>
            <a:r>
              <a:rPr lang="zh-Hans" altLang="en-US" dirty="0"/>
              <a:t> </a:t>
            </a:r>
            <a:r>
              <a:rPr lang="en-US" altLang="zh-Hans" dirty="0"/>
              <a:t>Neural</a:t>
            </a:r>
            <a:r>
              <a:rPr lang="zh-Hans" altLang="en-US" dirty="0"/>
              <a:t> </a:t>
            </a:r>
            <a:r>
              <a:rPr lang="en-US" altLang="zh-Hans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GARCH</a:t>
            </a:r>
            <a:r>
              <a:rPr lang="zh-Hans" altLang="en-US" dirty="0"/>
              <a:t> </a:t>
            </a:r>
            <a:r>
              <a:rPr lang="en-US" altLang="zh-Hans" dirty="0"/>
              <a:t>models</a:t>
            </a:r>
          </a:p>
          <a:p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Deep</a:t>
            </a:r>
            <a:r>
              <a:rPr lang="zh-Hans" altLang="en-US" dirty="0"/>
              <a:t> </a:t>
            </a:r>
            <a:r>
              <a:rPr lang="en-US" altLang="zh-Hans" dirty="0"/>
              <a:t>Learning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proper</a:t>
            </a:r>
            <a:r>
              <a:rPr lang="zh-Hans" altLang="en-US" dirty="0"/>
              <a:t> </a:t>
            </a:r>
            <a:r>
              <a:rPr lang="en-US" altLang="zh-Hans" dirty="0"/>
              <a:t>alternative</a:t>
            </a:r>
            <a:r>
              <a:rPr lang="zh-Hans" altLang="en-US" dirty="0"/>
              <a:t> </a:t>
            </a:r>
            <a:r>
              <a:rPr lang="en-US" altLang="zh-Hans" dirty="0"/>
              <a:t>(to</a:t>
            </a:r>
            <a:r>
              <a:rPr lang="zh-Hans" altLang="en-US" dirty="0"/>
              <a:t> </a:t>
            </a:r>
            <a:r>
              <a:rPr lang="en-US" altLang="zh-Hans" dirty="0"/>
              <a:t>GARCH)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volatility</a:t>
            </a:r>
            <a:r>
              <a:rPr lang="zh-Hans" altLang="en-US" dirty="0"/>
              <a:t> </a:t>
            </a:r>
            <a:r>
              <a:rPr lang="en-US" altLang="zh-Hans" dirty="0"/>
              <a:t>modeling/forecasting?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73922F-71FB-CD42-9C3E-70FF7D3969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4996D-228F-1641-BB4A-64F397F3B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709351"/>
            <a:ext cx="6195764" cy="43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0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Hans" dirty="0"/>
              <a:t>Focus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Hans" dirty="0"/>
              <a:t>Stock</a:t>
            </a:r>
            <a:r>
              <a:rPr lang="zh-Hans" altLang="en-US" dirty="0"/>
              <a:t> </a:t>
            </a:r>
            <a:r>
              <a:rPr lang="en-US" altLang="zh-Hans" dirty="0"/>
              <a:t>Return</a:t>
            </a:r>
            <a:r>
              <a:rPr lang="zh-Hans" altLang="en-US" dirty="0"/>
              <a:t> </a:t>
            </a:r>
            <a:r>
              <a:rPr lang="en-US" altLang="zh-Hans" dirty="0"/>
              <a:t>Volatility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Hans" dirty="0"/>
              <a:t>S&amp;P500</a:t>
            </a:r>
            <a:r>
              <a:rPr lang="zh-Hans" altLang="en-US" dirty="0"/>
              <a:t> </a:t>
            </a:r>
            <a:r>
              <a:rPr lang="en-US" altLang="zh-Hans" dirty="0"/>
              <a:t>Sector</a:t>
            </a:r>
            <a:r>
              <a:rPr lang="zh-Hans" altLang="en-US" dirty="0"/>
              <a:t> </a:t>
            </a:r>
            <a:r>
              <a:rPr lang="en-US" altLang="zh-Hans" dirty="0"/>
              <a:t>ETFs</a:t>
            </a:r>
          </a:p>
          <a:p>
            <a:pPr marL="0" indent="0">
              <a:buNone/>
            </a:pPr>
            <a:endParaRPr lang="en-US" altLang="zh-Hans" dirty="0"/>
          </a:p>
          <a:p>
            <a:r>
              <a:rPr lang="en-US" dirty="0"/>
              <a:t>Objective</a:t>
            </a:r>
            <a:r>
              <a:rPr lang="en-US" altLang="zh-Hans" dirty="0"/>
              <a:t>/</a:t>
            </a:r>
            <a:r>
              <a:rPr lang="zh-Hans" altLang="en-US" dirty="0"/>
              <a:t> </a:t>
            </a:r>
            <a:r>
              <a:rPr lang="en-US" altLang="zh-Hans" dirty="0"/>
              <a:t>Application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Neural Networks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Comparison with GARCH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Portfolio Allocation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Risk Management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Hans" dirty="0"/>
              <a:t>Financial</a:t>
            </a:r>
            <a:r>
              <a:rPr lang="zh-Hans" altLang="en-US" dirty="0"/>
              <a:t> </a:t>
            </a:r>
            <a:r>
              <a:rPr lang="en-US" altLang="zh-Hans" dirty="0"/>
              <a:t>Risk</a:t>
            </a:r>
            <a:r>
              <a:rPr lang="zh-Hans" altLang="en-US" dirty="0"/>
              <a:t> </a:t>
            </a:r>
            <a:r>
              <a:rPr lang="en-US" altLang="zh-Hans" dirty="0"/>
              <a:t>Modeling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Deep</a:t>
            </a:r>
            <a:r>
              <a:rPr lang="zh-Hans" altLang="en-US" dirty="0"/>
              <a:t> </a:t>
            </a:r>
            <a:r>
              <a:rPr lang="en-US" altLang="zh-Hans" dirty="0"/>
              <a:t>Learning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941A7E9-E84A-3349-B850-55F47FE5A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786985"/>
              </p:ext>
            </p:extLst>
          </p:nvPr>
        </p:nvGraphicFramePr>
        <p:xfrm>
          <a:off x="4807571" y="1709351"/>
          <a:ext cx="3977091" cy="4504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6890">
                  <a:extLst>
                    <a:ext uri="{9D8B030D-6E8A-4147-A177-3AD203B41FA5}">
                      <a16:colId xmlns:a16="http://schemas.microsoft.com/office/drawing/2014/main" val="887412587"/>
                    </a:ext>
                  </a:extLst>
                </a:gridCol>
                <a:gridCol w="2620201">
                  <a:extLst>
                    <a:ext uri="{9D8B030D-6E8A-4147-A177-3AD203B41FA5}">
                      <a16:colId xmlns:a16="http://schemas.microsoft.com/office/drawing/2014/main" val="2256053863"/>
                    </a:ext>
                  </a:extLst>
                </a:gridCol>
              </a:tblGrid>
              <a:tr h="409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Ticker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Sector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570505"/>
                  </a:ext>
                </a:extLst>
              </a:tr>
              <a:tr h="409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XLE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Energy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308181"/>
                  </a:ext>
                </a:extLst>
              </a:tr>
              <a:tr h="409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XLU</a:t>
                      </a:r>
                      <a:endParaRPr lang="en-US" sz="1400" b="1" i="0" u="none" strike="noStrike" baseline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Utilities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424492"/>
                  </a:ext>
                </a:extLst>
              </a:tr>
              <a:tr h="409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XLK</a:t>
                      </a:r>
                      <a:endParaRPr lang="en-US" sz="1400" b="1" i="0" u="none" strike="noStrike" baseline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Technology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583892"/>
                  </a:ext>
                </a:extLst>
              </a:tr>
              <a:tr h="409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XLB</a:t>
                      </a:r>
                      <a:endParaRPr lang="en-US" sz="1400" b="1" i="0" u="none" strike="noStrike" baseline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Material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006658"/>
                  </a:ext>
                </a:extLst>
              </a:tr>
              <a:tr h="409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XLP</a:t>
                      </a:r>
                      <a:endParaRPr lang="en-US" sz="1400" b="1" i="0" u="none" strike="noStrike" baseline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Consumer Staples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568564"/>
                  </a:ext>
                </a:extLst>
              </a:tr>
              <a:tr h="409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XLY</a:t>
                      </a:r>
                      <a:endParaRPr lang="en-US" sz="1400" b="1" i="0" u="none" strike="noStrike" baseline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Consumer Discretionary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947741"/>
                  </a:ext>
                </a:extLst>
              </a:tr>
              <a:tr h="409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XLI</a:t>
                      </a:r>
                      <a:endParaRPr lang="en-US" sz="1400" b="1" i="0" u="none" strike="noStrike" baseline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Industrials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431517"/>
                  </a:ext>
                </a:extLst>
              </a:tr>
              <a:tr h="409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XLV</a:t>
                      </a:r>
                      <a:endParaRPr lang="en-US" sz="1400" b="1" i="0" u="none" strike="noStrike" baseline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Health Care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910113"/>
                  </a:ext>
                </a:extLst>
              </a:tr>
              <a:tr h="409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XLF</a:t>
                      </a:r>
                      <a:endParaRPr lang="en-US" sz="1400" b="1" i="0" u="none" strike="noStrike" baseline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Financials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640679"/>
                  </a:ext>
                </a:extLst>
              </a:tr>
              <a:tr h="409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XLRE</a:t>
                      </a:r>
                      <a:endParaRPr lang="en-US" sz="1400" b="1" i="0" u="none" strike="noStrike" baseline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Real Estate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>
                          <a:outerShdw blurRad="50800" dist="50800" dir="5400000" sx="1000" sy="1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03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33881-7D96-2B46-9512-89C4580A6F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511E4-B3CD-564A-8F66-60D780977A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2" y="1709351"/>
            <a:ext cx="6911917" cy="4384542"/>
          </a:xfrm>
        </p:spPr>
        <p:txBody>
          <a:bodyPr/>
          <a:lstStyle/>
          <a:p>
            <a:r>
              <a:rPr lang="en-US" altLang="zh-Hans" dirty="0"/>
              <a:t>Time</a:t>
            </a:r>
            <a:r>
              <a:rPr lang="zh-Hans" altLang="en-US" dirty="0"/>
              <a:t> </a:t>
            </a:r>
            <a:r>
              <a:rPr lang="en-US" altLang="zh-Hans" dirty="0"/>
              <a:t>Frame:</a:t>
            </a:r>
            <a:r>
              <a:rPr lang="zh-Hans" altLang="en-US" dirty="0"/>
              <a:t> </a:t>
            </a:r>
            <a:r>
              <a:rPr lang="en-US" altLang="zh-Hans" dirty="0"/>
              <a:t>1/1/2010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Now</a:t>
            </a:r>
          </a:p>
          <a:p>
            <a:r>
              <a:rPr lang="en-US" altLang="zh-Hans" dirty="0"/>
              <a:t>Source:</a:t>
            </a:r>
            <a:r>
              <a:rPr lang="zh-Hans" altLang="en-US" dirty="0"/>
              <a:t> </a:t>
            </a:r>
            <a:r>
              <a:rPr lang="en-US" altLang="zh-Hans" dirty="0"/>
              <a:t>Yahoo</a:t>
            </a:r>
            <a:r>
              <a:rPr lang="zh-Hans" altLang="en-US" dirty="0"/>
              <a:t> </a:t>
            </a:r>
            <a:r>
              <a:rPr lang="en-US" altLang="zh-Hans" dirty="0"/>
              <a:t>Finance</a:t>
            </a:r>
          </a:p>
          <a:p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Format:</a:t>
            </a:r>
            <a:r>
              <a:rPr lang="zh-Hans" altLang="en-US" dirty="0"/>
              <a:t> </a:t>
            </a:r>
            <a:r>
              <a:rPr lang="en-US" altLang="zh-Hans" dirty="0"/>
              <a:t>daily</a:t>
            </a:r>
            <a:r>
              <a:rPr lang="zh-Hans" altLang="en-US" dirty="0"/>
              <a:t> </a:t>
            </a:r>
            <a:r>
              <a:rPr lang="en-US" altLang="zh-Hans" dirty="0"/>
              <a:t>adjusted</a:t>
            </a:r>
            <a:r>
              <a:rPr lang="zh-Hans" altLang="en-US" dirty="0"/>
              <a:t> </a:t>
            </a:r>
            <a:r>
              <a:rPr lang="en-US" altLang="zh-Hans" dirty="0"/>
              <a:t>closing</a:t>
            </a:r>
            <a:r>
              <a:rPr lang="zh-Hans" altLang="en-US" dirty="0"/>
              <a:t> </a:t>
            </a:r>
            <a:r>
              <a:rPr lang="en-US" altLang="zh-Hans" dirty="0"/>
              <a:t>price</a:t>
            </a:r>
          </a:p>
          <a:p>
            <a:endParaRPr lang="en-US" altLang="zh-Hans" dirty="0"/>
          </a:p>
          <a:p>
            <a:endParaRPr lang="en-US" altLang="zh-Hans" dirty="0"/>
          </a:p>
          <a:p>
            <a:r>
              <a:rPr lang="en-US" altLang="zh-Hans" dirty="0"/>
              <a:t>Convert</a:t>
            </a:r>
            <a:r>
              <a:rPr lang="zh-Hans" altLang="en-US" dirty="0"/>
              <a:t> </a:t>
            </a:r>
            <a:r>
              <a:rPr lang="en-US" altLang="zh-Hans" dirty="0"/>
              <a:t>daily</a:t>
            </a:r>
            <a:r>
              <a:rPr lang="zh-Hans" altLang="en-US" dirty="0"/>
              <a:t> </a:t>
            </a:r>
            <a:r>
              <a:rPr lang="en-US" altLang="zh-Hans" dirty="0"/>
              <a:t>closing</a:t>
            </a:r>
            <a:r>
              <a:rPr lang="zh-Hans" altLang="en-US" dirty="0"/>
              <a:t> </a:t>
            </a:r>
            <a:r>
              <a:rPr lang="en-US" altLang="zh-Hans" dirty="0"/>
              <a:t>price</a:t>
            </a:r>
            <a:r>
              <a:rPr lang="zh-Hans" altLang="en-US" dirty="0"/>
              <a:t> </a:t>
            </a:r>
            <a:r>
              <a:rPr lang="en-US" altLang="zh-Hans" dirty="0"/>
              <a:t>into</a:t>
            </a:r>
            <a:r>
              <a:rPr lang="zh-Hans" altLang="en-US" dirty="0"/>
              <a:t> </a:t>
            </a:r>
            <a:r>
              <a:rPr lang="en-US" altLang="zh-Hans" dirty="0"/>
              <a:t>daily</a:t>
            </a:r>
            <a:r>
              <a:rPr lang="zh-Hans" altLang="en-US" dirty="0"/>
              <a:t> </a:t>
            </a:r>
            <a:r>
              <a:rPr lang="en-US" altLang="zh-Hans" dirty="0"/>
              <a:t>return</a:t>
            </a:r>
            <a:r>
              <a:rPr lang="zh-Hans" altLang="en-US" dirty="0"/>
              <a:t> </a:t>
            </a:r>
            <a:r>
              <a:rPr lang="en-US" altLang="zh-Hans" dirty="0"/>
              <a:t>(log</a:t>
            </a:r>
            <a:r>
              <a:rPr lang="zh-Hans" altLang="en-US" dirty="0"/>
              <a:t> </a:t>
            </a:r>
            <a:r>
              <a:rPr lang="en-US" altLang="zh-Hans" dirty="0"/>
              <a:t>return)</a:t>
            </a:r>
          </a:p>
          <a:p>
            <a:r>
              <a:rPr lang="en-US" altLang="zh-Hans" dirty="0"/>
              <a:t>Volatility:</a:t>
            </a:r>
            <a:r>
              <a:rPr lang="zh-Hans" altLang="en-US" dirty="0"/>
              <a:t> </a:t>
            </a:r>
            <a:r>
              <a:rPr lang="en-US" altLang="zh-Hans" dirty="0"/>
              <a:t>standard</a:t>
            </a:r>
            <a:r>
              <a:rPr lang="zh-Hans" altLang="en-US" dirty="0"/>
              <a:t> </a:t>
            </a:r>
            <a:r>
              <a:rPr lang="en-US" altLang="zh-Hans" dirty="0"/>
              <a:t>deviation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stock</a:t>
            </a:r>
            <a:r>
              <a:rPr lang="zh-Hans" altLang="en-US" dirty="0"/>
              <a:t> </a:t>
            </a:r>
            <a:r>
              <a:rPr lang="en-US" altLang="zh-Hans" dirty="0"/>
              <a:t>return</a:t>
            </a:r>
          </a:p>
          <a:p>
            <a:r>
              <a:rPr lang="en-US" altLang="zh-Hans" dirty="0"/>
              <a:t>Construct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10-day</a:t>
            </a:r>
            <a:r>
              <a:rPr lang="zh-Hans" altLang="en-US" dirty="0"/>
              <a:t> </a:t>
            </a:r>
            <a:r>
              <a:rPr lang="en-US" altLang="zh-Hans" dirty="0"/>
              <a:t>rolling</a:t>
            </a:r>
            <a:r>
              <a:rPr lang="zh-Hans" altLang="en-US" dirty="0"/>
              <a:t> </a:t>
            </a:r>
            <a:r>
              <a:rPr lang="en-US" altLang="zh-Hans" dirty="0"/>
              <a:t>window</a:t>
            </a:r>
          </a:p>
          <a:p>
            <a:endParaRPr lang="en-US" altLang="zh-Hans" dirty="0"/>
          </a:p>
          <a:p>
            <a:endParaRPr lang="en-US" altLang="zh-Han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1E3F31-37B2-EF4B-B8B1-121829A8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C3B06-E91D-3C41-96E4-BFA82C540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Acquisition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Processing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FE1D5-273B-6F42-BC73-7B182B86F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55" y="1709351"/>
            <a:ext cx="2489812" cy="9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1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33881-7D96-2B46-9512-89C4580A6F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511E4-B3CD-564A-8F66-60D780977A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Hans" dirty="0"/>
              <a:t>Candlestick</a:t>
            </a:r>
            <a:r>
              <a:rPr lang="zh-Hans" altLang="en-US" dirty="0"/>
              <a:t> </a:t>
            </a:r>
            <a:r>
              <a:rPr lang="en-US" altLang="zh-Hans" dirty="0"/>
              <a:t>chart with volume</a:t>
            </a:r>
          </a:p>
          <a:p>
            <a:r>
              <a:rPr lang="en-US" altLang="zh-Hans" dirty="0"/>
              <a:t>Rolling</a:t>
            </a:r>
            <a:r>
              <a:rPr lang="zh-Hans" altLang="en-US" dirty="0"/>
              <a:t> </a:t>
            </a:r>
            <a:r>
              <a:rPr lang="en-US" altLang="zh-Hans" dirty="0"/>
              <a:t>Volatility (</a:t>
            </a:r>
            <a:r>
              <a:rPr lang="en-US" altLang="zh-Hans" dirty="0" err="1"/>
              <a:t>std</a:t>
            </a:r>
            <a:r>
              <a:rPr lang="en-US" altLang="zh-Hans" dirty="0"/>
              <a:t> of return)</a:t>
            </a:r>
          </a:p>
          <a:p>
            <a:r>
              <a:rPr lang="en-US" altLang="zh-Hans" dirty="0"/>
              <a:t>Shiny App</a:t>
            </a:r>
          </a:p>
          <a:p>
            <a:endParaRPr lang="en-US" altLang="zh-Hans" dirty="0"/>
          </a:p>
          <a:p>
            <a:r>
              <a:rPr lang="en-US" altLang="zh-Hans" dirty="0"/>
              <a:t>Live demo</a:t>
            </a:r>
          </a:p>
          <a:p>
            <a:pPr marL="0" indent="0">
              <a:buNone/>
            </a:pPr>
            <a:r>
              <a:rPr lang="en-US" altLang="zh-Hans" dirty="0"/>
              <a:t>	</a:t>
            </a:r>
            <a:r>
              <a:rPr lang="en-US" altLang="zh-Hans" dirty="0">
                <a:hlinkClick r:id="rId2"/>
              </a:rPr>
              <a:t>shinyapps.io</a:t>
            </a:r>
            <a:endParaRPr lang="en-US" altLang="zh-Hans" dirty="0"/>
          </a:p>
          <a:p>
            <a:pPr marL="0" indent="0">
              <a:buNone/>
            </a:pPr>
            <a:r>
              <a:rPr lang="en-US" altLang="zh-Hans" dirty="0"/>
              <a:t>	https://huanghaotian1992.shinyapps.io/</a:t>
            </a:r>
            <a:r>
              <a:rPr lang="en-US" altLang="zh-Hans" dirty="0" err="1"/>
              <a:t>app_stocks</a:t>
            </a:r>
            <a:r>
              <a:rPr lang="en-US" altLang="zh-Hans" dirty="0"/>
              <a:t>/</a:t>
            </a:r>
          </a:p>
          <a:p>
            <a:endParaRPr lang="en-US" altLang="zh-Hans" dirty="0"/>
          </a:p>
          <a:p>
            <a:endParaRPr lang="en-US" altLang="zh-Han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1E3F31-37B2-EF4B-B8B1-121829A8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Visualization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C3B06-E91D-3C41-96E4-BFA82C540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Hans" dirty="0"/>
              <a:t>Price</a:t>
            </a:r>
            <a:r>
              <a:rPr lang="zh-Hans" altLang="en-US" dirty="0"/>
              <a:t> </a:t>
            </a:r>
            <a:r>
              <a:rPr lang="en-US" altLang="zh-Hans" dirty="0"/>
              <a:t>Movement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Volatility</a:t>
            </a:r>
            <a:r>
              <a:rPr lang="zh-Hans" altLang="en-US" dirty="0"/>
              <a:t> </a:t>
            </a:r>
            <a:r>
              <a:rPr lang="en-US" altLang="zh-Hans" dirty="0"/>
              <a:t>Trend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C957A-084D-7249-8DCE-B727BB39B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37" y="1031194"/>
            <a:ext cx="3624364" cy="2591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76B26-498E-C740-A697-547C05A64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37" y="3648189"/>
            <a:ext cx="3624364" cy="26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8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2A041-6563-CA48-9083-35A519A2D0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E862D-C5CE-944E-8D40-021FF0388E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Hans" dirty="0"/>
              <a:t>Test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stationarity</a:t>
            </a:r>
          </a:p>
          <a:p>
            <a:r>
              <a:rPr lang="en-US" altLang="zh-Hans" dirty="0"/>
              <a:t>ARMA</a:t>
            </a:r>
            <a:r>
              <a:rPr lang="zh-Hans" altLang="en-US" dirty="0"/>
              <a:t> </a:t>
            </a:r>
            <a:r>
              <a:rPr lang="en-US" altLang="zh-Hans" dirty="0"/>
              <a:t>order</a:t>
            </a:r>
          </a:p>
          <a:p>
            <a:r>
              <a:rPr lang="en-US" altLang="zh-Hans" dirty="0"/>
              <a:t>ACF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PACF</a:t>
            </a:r>
          </a:p>
          <a:p>
            <a:r>
              <a:rPr lang="en-US" altLang="zh-Hans" dirty="0"/>
              <a:t>ARCH</a:t>
            </a:r>
            <a:r>
              <a:rPr lang="zh-Hans" altLang="en-US" dirty="0"/>
              <a:t> </a:t>
            </a:r>
            <a:r>
              <a:rPr lang="en-US" altLang="zh-Hans" dirty="0"/>
              <a:t>test</a:t>
            </a:r>
          </a:p>
          <a:p>
            <a:endParaRPr lang="en-US" altLang="zh-Hans" dirty="0"/>
          </a:p>
          <a:p>
            <a:endParaRPr lang="en-US" altLang="zh-Hans" dirty="0"/>
          </a:p>
          <a:p>
            <a:r>
              <a:rPr lang="en-US" altLang="zh-Hans" dirty="0"/>
              <a:t>Box</a:t>
            </a:r>
            <a:r>
              <a:rPr lang="zh-Hans" altLang="en-US" dirty="0"/>
              <a:t> </a:t>
            </a:r>
            <a:r>
              <a:rPr lang="en-US" altLang="zh-Hans" dirty="0"/>
              <a:t>test</a:t>
            </a:r>
          </a:p>
          <a:p>
            <a:endParaRPr lang="en-US" altLang="zh-Hans" dirty="0"/>
          </a:p>
          <a:p>
            <a:endParaRPr lang="en-US" altLang="zh-Hans" dirty="0"/>
          </a:p>
          <a:p>
            <a:r>
              <a:rPr lang="en-US" altLang="zh-Hans" dirty="0"/>
              <a:t>GARCH</a:t>
            </a:r>
            <a:r>
              <a:rPr lang="zh-Hans" altLang="en-US" dirty="0"/>
              <a:t> </a:t>
            </a:r>
            <a:r>
              <a:rPr lang="en-US" altLang="zh-Hans" dirty="0"/>
              <a:t>predict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0FBF3-1F78-2446-8EC0-C0CB638D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GARCH</a:t>
            </a:r>
            <a:r>
              <a:rPr lang="zh-Hans" altLang="en-US" dirty="0"/>
              <a:t> </a:t>
            </a:r>
            <a:r>
              <a:rPr lang="en-US" altLang="zh-Hans" dirty="0"/>
              <a:t>Models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EE23F-10CB-EF42-955F-E5F0789B18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Hans" dirty="0"/>
              <a:t>ARMA</a:t>
            </a:r>
            <a:r>
              <a:rPr lang="zh-Hans" altLang="en-US" dirty="0"/>
              <a:t> </a:t>
            </a:r>
            <a:r>
              <a:rPr lang="en-US" altLang="zh-Hans" dirty="0"/>
              <a:t>GARCH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E4B4F0-FC02-5F49-B71E-4B5D1713A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835A812-9EF9-CB44-8370-53B14287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1" y="2046658"/>
            <a:ext cx="29432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6683EE6-3336-8143-A2E6-1A8133095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92" y="3318426"/>
            <a:ext cx="70675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452718D0-8122-D74C-8E44-3071DCF9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92" y="4494944"/>
            <a:ext cx="693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48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B1BB1-AF3A-6B42-8DC1-8D25F12653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665B8-CD71-314A-AD4F-8FE9A42AFE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B4F22-4F3A-9242-BDC6-3FFD3E37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GARCH</a:t>
            </a:r>
            <a:r>
              <a:rPr lang="zh-Hans" altLang="en-US" dirty="0"/>
              <a:t> </a:t>
            </a:r>
            <a:r>
              <a:rPr lang="en-US" altLang="zh-Hans" dirty="0"/>
              <a:t>Predict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12E26-6030-4148-B4AB-547EC3F70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Hans" dirty="0"/>
              <a:t>Model</a:t>
            </a:r>
            <a:r>
              <a:rPr lang="zh-Hans" altLang="en-US" dirty="0"/>
              <a:t> </a:t>
            </a:r>
            <a:r>
              <a:rPr lang="en-US" altLang="zh-Hans" dirty="0"/>
              <a:t>prediction</a:t>
            </a:r>
            <a:r>
              <a:rPr lang="zh-Hans" altLang="en-US" dirty="0"/>
              <a:t> </a:t>
            </a:r>
            <a:r>
              <a:rPr lang="en-US" altLang="zh-Hans" dirty="0"/>
              <a:t>vs.</a:t>
            </a:r>
            <a:r>
              <a:rPr lang="zh-Hans" altLang="en-US" dirty="0"/>
              <a:t> </a:t>
            </a:r>
            <a:r>
              <a:rPr lang="en-US" altLang="zh-Hans" dirty="0"/>
              <a:t>actual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0D3E21-B6CA-814B-974B-FEED895680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605261C-B143-3F43-8CFA-B1EE9D97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9" y="1709351"/>
            <a:ext cx="8880529" cy="423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50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58ECD-0A5B-C74C-BA51-AF7BC76A3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518A3-E13B-CD47-AC57-6128CD7B59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Input</a:t>
            </a:r>
          </a:p>
          <a:p>
            <a:pPr lvl="1"/>
            <a:r>
              <a:rPr lang="en-US" altLang="zh-Hans" dirty="0"/>
              <a:t>Major</a:t>
            </a:r>
            <a:r>
              <a:rPr lang="zh-Hans" altLang="en-US" dirty="0"/>
              <a:t> </a:t>
            </a:r>
            <a:r>
              <a:rPr lang="en-US" altLang="zh-Hans" dirty="0"/>
              <a:t>sector</a:t>
            </a:r>
            <a:r>
              <a:rPr lang="zh-Hans" altLang="en-US" dirty="0"/>
              <a:t> </a:t>
            </a:r>
            <a:r>
              <a:rPr lang="en-US" altLang="zh-Hans" dirty="0"/>
              <a:t>components/holdings</a:t>
            </a:r>
          </a:p>
          <a:p>
            <a:pPr lvl="1"/>
            <a:r>
              <a:rPr lang="en-US" altLang="zh-Hans" dirty="0"/>
              <a:t>Bond</a:t>
            </a:r>
            <a:r>
              <a:rPr lang="zh-Hans" altLang="en-US" dirty="0"/>
              <a:t> </a:t>
            </a:r>
            <a:r>
              <a:rPr lang="en-US" altLang="zh-Hans" dirty="0"/>
              <a:t>Yields</a:t>
            </a:r>
          </a:p>
          <a:p>
            <a:pPr lvl="1"/>
            <a:r>
              <a:rPr lang="en-US" altLang="zh-Hans" dirty="0"/>
              <a:t>Exchange</a:t>
            </a:r>
            <a:r>
              <a:rPr lang="zh-Hans" altLang="en-US" dirty="0"/>
              <a:t> </a:t>
            </a:r>
            <a:r>
              <a:rPr lang="en-US" altLang="zh-Hans" dirty="0"/>
              <a:t>Rates</a:t>
            </a:r>
            <a:r>
              <a:rPr lang="zh-Hans" altLang="en-US" dirty="0"/>
              <a:t> </a:t>
            </a:r>
            <a:r>
              <a:rPr lang="en-US" altLang="zh-Hans" dirty="0"/>
              <a:t>(USD/JPY,</a:t>
            </a:r>
            <a:r>
              <a:rPr lang="zh-Hans" altLang="en-US" dirty="0"/>
              <a:t> </a:t>
            </a:r>
            <a:r>
              <a:rPr lang="en-US" altLang="zh-Hans" dirty="0"/>
              <a:t>EUR/USD)</a:t>
            </a:r>
          </a:p>
          <a:p>
            <a:pPr lvl="1"/>
            <a:r>
              <a:rPr lang="en-US" altLang="zh-Hans" dirty="0"/>
              <a:t>Crude</a:t>
            </a:r>
            <a:r>
              <a:rPr lang="zh-Hans" altLang="en-US" dirty="0"/>
              <a:t> </a:t>
            </a:r>
            <a:r>
              <a:rPr lang="en-US" altLang="zh-Hans" dirty="0"/>
              <a:t>Oil</a:t>
            </a:r>
            <a:r>
              <a:rPr lang="zh-Hans" altLang="en-US" dirty="0"/>
              <a:t> </a:t>
            </a:r>
            <a:r>
              <a:rPr lang="en-US" altLang="zh-Hans" dirty="0"/>
              <a:t>Price</a:t>
            </a:r>
          </a:p>
          <a:p>
            <a:pPr lvl="1"/>
            <a:r>
              <a:rPr lang="en-US" altLang="zh-Hans" dirty="0"/>
              <a:t>VIX</a:t>
            </a:r>
          </a:p>
          <a:p>
            <a:pPr lvl="1"/>
            <a:r>
              <a:rPr lang="en-US" altLang="zh-Hans" dirty="0"/>
              <a:t>CPI,</a:t>
            </a:r>
            <a:r>
              <a:rPr lang="zh-Hans" altLang="en-US" dirty="0"/>
              <a:t> </a:t>
            </a:r>
            <a:r>
              <a:rPr lang="en-US" altLang="zh-Hans" dirty="0"/>
              <a:t>Sentiment,</a:t>
            </a:r>
            <a:r>
              <a:rPr lang="zh-Hans" altLang="en-US" dirty="0"/>
              <a:t> </a:t>
            </a:r>
            <a:r>
              <a:rPr lang="en-US" altLang="zh-Hans" dirty="0"/>
              <a:t>Employment</a:t>
            </a:r>
            <a:r>
              <a:rPr lang="zh-Hans" altLang="en-US" dirty="0"/>
              <a:t> </a:t>
            </a:r>
            <a:r>
              <a:rPr lang="en-US" altLang="zh-Hans" dirty="0"/>
              <a:t>Rate</a:t>
            </a:r>
            <a:r>
              <a:rPr lang="zh-Hans" altLang="en-US" dirty="0"/>
              <a:t> </a:t>
            </a:r>
            <a:r>
              <a:rPr lang="en-US" altLang="zh-Hans" dirty="0"/>
              <a:t>(TBD)</a:t>
            </a:r>
            <a:endParaRPr lang="en-US" dirty="0"/>
          </a:p>
          <a:p>
            <a:r>
              <a:rPr lang="en-US" dirty="0"/>
              <a:t>Feed Forward Neural Network</a:t>
            </a:r>
          </a:p>
          <a:p>
            <a:r>
              <a:rPr lang="en-US" altLang="zh-Hans"/>
              <a:t>Optimize</a:t>
            </a:r>
            <a:r>
              <a:rPr lang="zh-Hans" altLang="en-US"/>
              <a:t> </a:t>
            </a:r>
            <a:r>
              <a:rPr lang="en-US" altLang="zh-Hans" dirty="0"/>
              <a:t>Cost/</a:t>
            </a:r>
            <a:r>
              <a:rPr lang="en-US" dirty="0"/>
              <a:t>Loss Function</a:t>
            </a:r>
            <a:r>
              <a:rPr lang="zh-Hans" altLang="en-US" dirty="0"/>
              <a:t> </a:t>
            </a:r>
            <a:r>
              <a:rPr lang="en-US" altLang="zh-Hans" dirty="0"/>
              <a:t>(MAE,</a:t>
            </a:r>
            <a:r>
              <a:rPr lang="zh-Hans" altLang="en-US" dirty="0"/>
              <a:t> </a:t>
            </a:r>
            <a:r>
              <a:rPr lang="en-US" altLang="zh-Hans" dirty="0"/>
              <a:t>MSE,</a:t>
            </a:r>
            <a:r>
              <a:rPr lang="zh-Hans" altLang="en-US" dirty="0"/>
              <a:t> </a:t>
            </a:r>
            <a:r>
              <a:rPr lang="en-US" altLang="zh-Hans" dirty="0"/>
              <a:t>Cross</a:t>
            </a:r>
            <a:r>
              <a:rPr lang="zh-Hans" altLang="en-US" dirty="0"/>
              <a:t> </a:t>
            </a:r>
            <a:r>
              <a:rPr lang="en-US" altLang="zh-Hans" dirty="0"/>
              <a:t>Entropy,</a:t>
            </a:r>
            <a:r>
              <a:rPr lang="zh-Hans" altLang="en-US" dirty="0"/>
              <a:t> </a:t>
            </a:r>
            <a:r>
              <a:rPr lang="en-US" altLang="zh-Hans" dirty="0"/>
              <a:t>customized</a:t>
            </a:r>
            <a:r>
              <a:rPr lang="zh-Hans" altLang="en-US" dirty="0"/>
              <a:t> </a:t>
            </a:r>
            <a:r>
              <a:rPr lang="en-US" altLang="zh-Hans" dirty="0"/>
              <a:t>function)</a:t>
            </a:r>
            <a:endParaRPr lang="en-US" dirty="0"/>
          </a:p>
          <a:p>
            <a:r>
              <a:rPr lang="en-US" dirty="0"/>
              <a:t>Optimizer</a:t>
            </a:r>
          </a:p>
          <a:p>
            <a:r>
              <a:rPr lang="en-US" altLang="zh-Hans" dirty="0"/>
              <a:t>Backpropagation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795CBF-A8F6-5946-B18A-74D35E04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644C3-AD18-FD4D-8A0F-1976F3097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Hans" dirty="0" err="1"/>
              <a:t>TensorFlow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5F3E3D-2D35-994E-87A5-6D0A3F69CD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ans" dirty="0"/>
              <a:t>input</a:t>
            </a:r>
            <a:r>
              <a:rPr lang="zh-Hans" altLang="en-US" dirty="0"/>
              <a:t> </a:t>
            </a:r>
            <a:r>
              <a:rPr lang="en-US" altLang="zh-Hans" dirty="0">
                <a:sym typeface="Wingdings" pitchFamily="2" charset="2"/>
              </a:rPr>
              <a:t>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/>
              <a:t>weights</a:t>
            </a:r>
            <a:r>
              <a:rPr lang="zh-Hans" altLang="en-US" dirty="0"/>
              <a:t> </a:t>
            </a:r>
            <a:r>
              <a:rPr lang="en-US" altLang="zh-Hans" dirty="0">
                <a:sym typeface="Wingdings" pitchFamily="2" charset="2"/>
              </a:rPr>
              <a:t>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hidden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layer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1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(activation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function)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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weights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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hidden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layer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2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(activation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function) 	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weights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</a:t>
            </a:r>
            <a:r>
              <a:rPr lang="zh-Hans" altLang="en-US" dirty="0">
                <a:sym typeface="Wingdings" pitchFamily="2" charset="2"/>
              </a:rPr>
              <a:t> </a:t>
            </a:r>
            <a:r>
              <a:rPr lang="en-US" altLang="zh-Hans" dirty="0">
                <a:sym typeface="Wingdings" pitchFamily="2" charset="2"/>
              </a:rPr>
              <a:t>output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5F78E-105A-F341-B80F-D09F2D5D7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33" y="3139807"/>
            <a:ext cx="3399542" cy="27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442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39873</TotalTime>
  <Words>418</Words>
  <Application>Microsoft Macintosh PowerPoint</Application>
  <PresentationFormat>On-screen Show (4:3)</PresentationFormat>
  <Paragraphs>131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宋体</vt:lpstr>
      <vt:lpstr>Arial</vt:lpstr>
      <vt:lpstr>Calibri</vt:lpstr>
      <vt:lpstr>Century Gothic</vt:lpstr>
      <vt:lpstr>Times New Roman</vt:lpstr>
      <vt:lpstr>Wingdings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Project Motivation</vt:lpstr>
      <vt:lpstr>Project Motivation</vt:lpstr>
      <vt:lpstr>Project Introduction</vt:lpstr>
      <vt:lpstr>Project Data</vt:lpstr>
      <vt:lpstr>Data Visualization</vt:lpstr>
      <vt:lpstr>GARCH Models</vt:lpstr>
      <vt:lpstr>GARCH Predict</vt:lpstr>
      <vt:lpstr>Neural Networks </vt:lpstr>
      <vt:lpstr>Next Step</vt:lpstr>
      <vt:lpstr>Key Milestones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Huanghaotian Fu</cp:lastModifiedBy>
  <cp:revision>1014</cp:revision>
  <cp:lastPrinted>2016-08-09T14:57:31Z</cp:lastPrinted>
  <dcterms:created xsi:type="dcterms:W3CDTF">2013-11-01T14:42:31Z</dcterms:created>
  <dcterms:modified xsi:type="dcterms:W3CDTF">2018-03-01T23:07:12Z</dcterms:modified>
</cp:coreProperties>
</file>